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6" r:id="rId8"/>
    <p:sldId id="263" r:id="rId9"/>
    <p:sldId id="264" r:id="rId10"/>
    <p:sldId id="265" r:id="rId11"/>
    <p:sldId id="267" r:id="rId12"/>
    <p:sldId id="268" r:id="rId13"/>
    <p:sldId id="269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51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4943AB9-083E-4781-AABC-876755F27000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9580460-F346-4191-BCE1-4C0B0822960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610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3AB9-083E-4781-AABC-876755F27000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80460-F346-4191-BCE1-4C0B08229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20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3AB9-083E-4781-AABC-876755F27000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80460-F346-4191-BCE1-4C0B0822960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331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3AB9-083E-4781-AABC-876755F27000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80460-F346-4191-BCE1-4C0B0822960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5407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3AB9-083E-4781-AABC-876755F27000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80460-F346-4191-BCE1-4C0B08229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885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3AB9-083E-4781-AABC-876755F27000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80460-F346-4191-BCE1-4C0B0822960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525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3AB9-083E-4781-AABC-876755F27000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80460-F346-4191-BCE1-4C0B0822960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302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3AB9-083E-4781-AABC-876755F27000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80460-F346-4191-BCE1-4C0B0822960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792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3AB9-083E-4781-AABC-876755F27000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80460-F346-4191-BCE1-4C0B0822960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511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3AB9-083E-4781-AABC-876755F27000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80460-F346-4191-BCE1-4C0B08229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019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3AB9-083E-4781-AABC-876755F27000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80460-F346-4191-BCE1-4C0B0822960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2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3AB9-083E-4781-AABC-876755F27000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80460-F346-4191-BCE1-4C0B08229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856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3AB9-083E-4781-AABC-876755F27000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80460-F346-4191-BCE1-4C0B08229608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026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3AB9-083E-4781-AABC-876755F27000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80460-F346-4191-BCE1-4C0B0822960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921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3AB9-083E-4781-AABC-876755F27000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80460-F346-4191-BCE1-4C0B08229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294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3AB9-083E-4781-AABC-876755F27000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80460-F346-4191-BCE1-4C0B0822960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722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3AB9-083E-4781-AABC-876755F27000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80460-F346-4191-BCE1-4C0B08229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690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943AB9-083E-4781-AABC-876755F27000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9580460-F346-4191-BCE1-4C0B08229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924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19" r:id="rId9"/>
    <p:sldLayoutId id="2147484120" r:id="rId10"/>
    <p:sldLayoutId id="2147484121" r:id="rId11"/>
    <p:sldLayoutId id="2147484122" r:id="rId12"/>
    <p:sldLayoutId id="2147484123" r:id="rId13"/>
    <p:sldLayoutId id="2147484124" r:id="rId14"/>
    <p:sldLayoutId id="2147484125" r:id="rId15"/>
    <p:sldLayoutId id="2147484126" r:id="rId16"/>
    <p:sldLayoutId id="214748412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0322" y="430823"/>
            <a:ext cx="8144134" cy="367595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8" y="1661746"/>
            <a:ext cx="6815669" cy="3316653"/>
          </a:xfrm>
        </p:spPr>
        <p:txBody>
          <a:bodyPr>
            <a:normAutofit fontScale="92500" lnSpcReduction="2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Сравнительный </a:t>
            </a:r>
            <a:r>
              <a:rPr lang="ru-RU" sz="3200" b="1" dirty="0">
                <a:solidFill>
                  <a:srgbClr val="FF0000"/>
                </a:solidFill>
              </a:rPr>
              <a:t>анализ содержания действующей и </a:t>
            </a:r>
            <a:r>
              <a:rPr lang="ru-RU" sz="3200" b="1">
                <a:solidFill>
                  <a:srgbClr val="FF0000"/>
                </a:solidFill>
              </a:rPr>
              <a:t>обновленной </a:t>
            </a:r>
            <a:r>
              <a:rPr lang="ru-RU" sz="3200" b="1" dirty="0">
                <a:solidFill>
                  <a:srgbClr val="FF0000"/>
                </a:solidFill>
              </a:rPr>
              <a:t>П</a:t>
            </a:r>
            <a:r>
              <a:rPr lang="ru-RU" sz="3200" b="1" smtClean="0">
                <a:solidFill>
                  <a:srgbClr val="FF0000"/>
                </a:solidFill>
              </a:rPr>
              <a:t>римерных </a:t>
            </a:r>
            <a:r>
              <a:rPr lang="ru-RU" sz="3200" b="1" dirty="0" smtClean="0">
                <a:solidFill>
                  <a:srgbClr val="FF0000"/>
                </a:solidFill>
              </a:rPr>
              <a:t>рабочих программ </a:t>
            </a:r>
            <a:r>
              <a:rPr lang="ru-RU" sz="3200" b="1" dirty="0">
                <a:solidFill>
                  <a:srgbClr val="FF0000"/>
                </a:solidFill>
              </a:rPr>
              <a:t>по родному языку (русскому</a:t>
            </a:r>
            <a:r>
              <a:rPr lang="ru-RU" sz="3200" b="1" dirty="0" smtClean="0">
                <a:solidFill>
                  <a:srgbClr val="FF0000"/>
                </a:solidFill>
              </a:rPr>
              <a:t>).</a:t>
            </a:r>
          </a:p>
          <a:p>
            <a:endParaRPr lang="ru-RU" sz="2000" b="1" dirty="0">
              <a:solidFill>
                <a:srgbClr val="FF0000"/>
              </a:solidFill>
            </a:endParaRPr>
          </a:p>
          <a:p>
            <a:endParaRPr lang="ru-RU" sz="2000" b="1" dirty="0" smtClean="0">
              <a:solidFill>
                <a:srgbClr val="FF0000"/>
              </a:solidFill>
            </a:endParaRPr>
          </a:p>
          <a:p>
            <a:endParaRPr lang="ru-RU" sz="2000" b="1" dirty="0">
              <a:solidFill>
                <a:srgbClr val="FF0000"/>
              </a:solidFill>
            </a:endParaRPr>
          </a:p>
          <a:p>
            <a:r>
              <a:rPr lang="ru-RU" sz="2000" b="1" dirty="0" smtClean="0"/>
              <a:t>Пуртова Анастасия Юрьевна, учитель русского языка и литературы МАОУ СОШ №17 города Тюмени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30900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Учебник по родному языку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Родной </a:t>
            </a:r>
            <a:r>
              <a:rPr lang="ru-RU" dirty="0"/>
              <a:t>язык. 5 класс : учеб. пособие для </a:t>
            </a:r>
            <a:r>
              <a:rPr lang="ru-RU" dirty="0" err="1"/>
              <a:t>общеобразоват</a:t>
            </a:r>
            <a:r>
              <a:rPr lang="ru-RU" dirty="0"/>
              <a:t>. организаций / [О. М. Александрова и др.]. — 3-е изд. — М. : Просвещение, 2019. — 176 с. : ил. — ISBN 978-5-09-072150-9.</a:t>
            </a:r>
          </a:p>
        </p:txBody>
      </p:sp>
    </p:spTree>
    <p:extLst>
      <p:ext uri="{BB962C8B-B14F-4D97-AF65-F5344CB8AC3E}">
        <p14:creationId xmlns:p14="http://schemas.microsoft.com/office/powerpoint/2010/main" val="27604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982133"/>
            <a:ext cx="9343290" cy="4893206"/>
          </a:xfrm>
        </p:spPr>
      </p:pic>
    </p:spTree>
    <p:extLst>
      <p:ext uri="{BB962C8B-B14F-4D97-AF65-F5344CB8AC3E}">
        <p14:creationId xmlns:p14="http://schemas.microsoft.com/office/powerpoint/2010/main" val="66857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245" y="914401"/>
            <a:ext cx="8537331" cy="4960938"/>
          </a:xfrm>
        </p:spPr>
      </p:pic>
    </p:spTree>
    <p:extLst>
      <p:ext uri="{BB962C8B-B14F-4D97-AF65-F5344CB8AC3E}">
        <p14:creationId xmlns:p14="http://schemas.microsoft.com/office/powerpoint/2010/main" val="363656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4" t="6038" r="30043" b="4121"/>
          <a:stretch/>
        </p:blipFill>
        <p:spPr>
          <a:xfrm>
            <a:off x="786064" y="753979"/>
            <a:ext cx="3914274" cy="4989095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5579" y="753979"/>
            <a:ext cx="4026568" cy="498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45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4" t="16574" r="30140" b="4619"/>
          <a:stretch/>
        </p:blipFill>
        <p:spPr>
          <a:xfrm>
            <a:off x="4363452" y="982131"/>
            <a:ext cx="3593431" cy="4969489"/>
          </a:xfrm>
        </p:spPr>
      </p:pic>
    </p:spTree>
    <p:extLst>
      <p:ext uri="{BB962C8B-B14F-4D97-AF65-F5344CB8AC3E}">
        <p14:creationId xmlns:p14="http://schemas.microsoft.com/office/powerpoint/2010/main" val="177973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8" t="4009" r="30076" b="7684"/>
          <a:stretch/>
        </p:blipFill>
        <p:spPr>
          <a:xfrm>
            <a:off x="1295402" y="993529"/>
            <a:ext cx="3613638" cy="419497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5" t="7436" r="29182" b="9488"/>
          <a:stretch/>
        </p:blipFill>
        <p:spPr>
          <a:xfrm>
            <a:off x="6453554" y="1135244"/>
            <a:ext cx="3488998" cy="391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07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/>
              <a:t>Спасибо за внимание!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113851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Нормативные документы: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ФГОС ООО (Приказ </a:t>
            </a:r>
            <a:r>
              <a:rPr lang="ru-RU" dirty="0" err="1"/>
              <a:t>Минпросвещения</a:t>
            </a:r>
            <a:r>
              <a:rPr lang="ru-RU" dirty="0"/>
              <a:t> РФ от </a:t>
            </a:r>
            <a:r>
              <a:rPr lang="ru-RU" dirty="0" smtClean="0"/>
              <a:t>31.05.2021 </a:t>
            </a:r>
            <a:r>
              <a:rPr lang="ru-RU" dirty="0"/>
              <a:t>г</a:t>
            </a:r>
            <a:r>
              <a:rPr lang="ru-RU" dirty="0" smtClean="0"/>
              <a:t>. №287).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• Примерная основная образовательная программа ООО (в ред. протокола №1/20 от 04.02.2020 </a:t>
            </a:r>
            <a:r>
              <a:rPr lang="ru-RU" dirty="0" smtClean="0"/>
              <a:t>ФУМО </a:t>
            </a:r>
            <a:r>
              <a:rPr lang="ru-RU" dirty="0"/>
              <a:t>по общему образованию).</a:t>
            </a:r>
          </a:p>
          <a:p>
            <a:pPr marL="0" indent="0">
              <a:buNone/>
            </a:pPr>
            <a:r>
              <a:rPr lang="ru-RU" dirty="0"/>
              <a:t>• Примерная программа воспитания (утв. решением ФУМО по общему образованию от </a:t>
            </a:r>
            <a:r>
              <a:rPr lang="ru-RU" dirty="0" smtClean="0"/>
              <a:t>02.06.2020 </a:t>
            </a:r>
            <a:r>
              <a:rPr lang="ru-RU" dirty="0"/>
              <a:t>г.).</a:t>
            </a:r>
          </a:p>
        </p:txBody>
      </p:sp>
    </p:spTree>
    <p:extLst>
      <p:ext uri="{BB962C8B-B14F-4D97-AF65-F5344CB8AC3E}">
        <p14:creationId xmlns:p14="http://schemas.microsoft.com/office/powerpoint/2010/main" val="368289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710" r="33447" b="8601"/>
          <a:stretch/>
        </p:blipFill>
        <p:spPr>
          <a:xfrm>
            <a:off x="562708" y="905608"/>
            <a:ext cx="5926016" cy="53017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5" t="18205" r="49184" b="6892"/>
          <a:stretch/>
        </p:blipFill>
        <p:spPr>
          <a:xfrm>
            <a:off x="6849209" y="905608"/>
            <a:ext cx="3780692" cy="484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61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Программа 2021 года позволяет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1)Реализовать современные подходы к достижению личностных, </a:t>
            </a:r>
            <a:r>
              <a:rPr lang="ru-RU" dirty="0" err="1" smtClean="0"/>
              <a:t>метапредметных</a:t>
            </a:r>
            <a:r>
              <a:rPr lang="ru-RU" dirty="0" smtClean="0"/>
              <a:t> и предметных результатов, сформулированных в новом </a:t>
            </a:r>
            <a:r>
              <a:rPr lang="ru-RU" dirty="0" err="1" smtClean="0"/>
              <a:t>ФГОСе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2) Определить и структурировать планируемые результаты обучения и содержание предмета.</a:t>
            </a:r>
          </a:p>
          <a:p>
            <a:pPr marL="0" indent="0">
              <a:buNone/>
            </a:pPr>
            <a:r>
              <a:rPr lang="ru-RU" dirty="0" smtClean="0"/>
              <a:t>3) Рекомендовать примерное распределение учебного времени на изучение тем.</a:t>
            </a:r>
          </a:p>
          <a:p>
            <a:pPr marL="0" indent="0">
              <a:buNone/>
            </a:pPr>
            <a:r>
              <a:rPr lang="ru-RU" dirty="0" smtClean="0"/>
              <a:t>4) Представить виды учебной деятельности.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635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Цели изучения учебного предмета «Родной язык (русский)» в Примерной рабочей программе 2018 года: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2500" dirty="0"/>
              <a:t>•	воспитание гражданина и патриота; формирование представления о русском языке как духовной, нравственной и культурной ценности народа; осознание национального своеобразия русского языка; формирование познавательного интереса, любви, уважительного отношения к русскому языку, а через него – к родной культуре; воспитание ответственного отношения к сохранению и развитию родного языка, формирование волонтёрской позиции в отношении популяризации родного языка; воспитание уважительного отношения к культурам и языкам народов России;  овладение культурой межнационального общения;</a:t>
            </a:r>
          </a:p>
          <a:p>
            <a:pPr marL="0" indent="0">
              <a:buNone/>
            </a:pPr>
            <a:r>
              <a:rPr lang="ru-RU" sz="2500" dirty="0"/>
              <a:t>•	совершенствование коммуникативных умений и культуры речи, обеспечивающих свободное владение русским литературным языком в разных сферах и ситуациях его использования; обогащение словарного запаса и грамматического строя речи учащихся; развитие готовности и способности к речевому взаимодействию и взаимопониманию, потребности к речевому самосовершенствованию;</a:t>
            </a:r>
          </a:p>
          <a:p>
            <a:pPr marL="0" indent="0">
              <a:buNone/>
            </a:pPr>
            <a:r>
              <a:rPr lang="ru-RU" sz="2500" dirty="0"/>
              <a:t>•	углубление и при необходимости расширение знаний о таких явлениях и категориях современного русского литературного языка, которые обеспечивают его нормативное, уместное, этичное использование в различных сферах и ситуациях общения; о стилистических ресурсах русского языка; об основных нормах русского литературного языка; о национальной специфике русского языка и языковых единицах, прежде всего о лексике и фразеологии с национально-культурной семантикой; о русском речевом этикете;</a:t>
            </a:r>
          </a:p>
          <a:p>
            <a:pPr marL="0" indent="0">
              <a:buNone/>
            </a:pPr>
            <a:r>
              <a:rPr lang="ru-RU" sz="2500" dirty="0"/>
              <a:t>•	совершенствование умений опознавать, анализировать, классифицировать языковые факты, оценивать их с точки зрения нормативности, соответствия ситуации и сфере общения; умений работать с текстом, осуществлять информационный поиск, извлекать и преобразовывать необходимую информацию;</a:t>
            </a:r>
          </a:p>
          <a:p>
            <a:pPr marL="0" indent="0">
              <a:buNone/>
            </a:pPr>
            <a:r>
              <a:rPr lang="ru-RU" sz="2500" dirty="0"/>
              <a:t>•	развитие проектного и исследовательского мышления, приобретение практического опыта исследовательской работы по русскому языку, воспитание самостоятельности в приобретении знаний.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962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Цели изучения предмета «Родной язык (русский)» в Примерной рабочей программе 2021 года: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3347" y="2426677"/>
            <a:ext cx="4062046" cy="363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89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РП 2021 г. дополнена  целью: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совершенствование </a:t>
            </a:r>
            <a:r>
              <a:rPr lang="ru-RU" b="1" dirty="0">
                <a:solidFill>
                  <a:srgbClr val="FF0000"/>
                </a:solidFill>
              </a:rPr>
              <a:t>текстовой деятельности</a:t>
            </a:r>
            <a:r>
              <a:rPr lang="ru-RU" dirty="0"/>
              <a:t>; развитие </a:t>
            </a:r>
            <a:r>
              <a:rPr lang="ru-RU" dirty="0" smtClean="0"/>
              <a:t>умений </a:t>
            </a:r>
            <a:r>
              <a:rPr lang="ru-RU" b="1" dirty="0">
                <a:solidFill>
                  <a:srgbClr val="FF0000"/>
                </a:solidFill>
              </a:rPr>
              <a:t>функциональной грамотности </a:t>
            </a:r>
            <a:r>
              <a:rPr lang="ru-RU" dirty="0"/>
              <a:t>осуществлять </a:t>
            </a:r>
            <a:r>
              <a:rPr lang="ru-RU" dirty="0" smtClean="0"/>
              <a:t>информационный </a:t>
            </a:r>
            <a:r>
              <a:rPr lang="ru-RU" dirty="0"/>
              <a:t>поиск, извлекать и преобразовывать необходимую информацию; понимать и использовать тексты разных </a:t>
            </a:r>
            <a:r>
              <a:rPr lang="ru-RU" dirty="0" smtClean="0"/>
              <a:t>форматов </a:t>
            </a:r>
            <a:r>
              <a:rPr lang="ru-RU" dirty="0"/>
              <a:t>(сплошной, </a:t>
            </a:r>
            <a:r>
              <a:rPr lang="ru-RU" dirty="0" err="1"/>
              <a:t>несплошной</a:t>
            </a:r>
            <a:r>
              <a:rPr lang="ru-RU" dirty="0"/>
              <a:t> текст, </a:t>
            </a:r>
            <a:r>
              <a:rPr lang="ru-RU" dirty="0" err="1"/>
              <a:t>инфографика</a:t>
            </a:r>
            <a:r>
              <a:rPr lang="ru-RU" dirty="0"/>
              <a:t> и др</a:t>
            </a:r>
            <a:r>
              <a:rPr lang="ru-RU" dirty="0" smtClean="0"/>
              <a:t>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629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3 блока в содержании: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Язык и культура.</a:t>
            </a:r>
          </a:p>
          <a:p>
            <a:r>
              <a:rPr lang="ru-RU" dirty="0" smtClean="0"/>
              <a:t>Культура речи.</a:t>
            </a:r>
          </a:p>
          <a:p>
            <a:r>
              <a:rPr lang="ru-RU" dirty="0" smtClean="0"/>
              <a:t>Речь. Речевая деятельность. Текст.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905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88" t="5334" r="9183" b="34512"/>
          <a:stretch/>
        </p:blipFill>
        <p:spPr>
          <a:xfrm>
            <a:off x="817685" y="982131"/>
            <a:ext cx="10348545" cy="5277991"/>
          </a:xfrm>
        </p:spPr>
      </p:pic>
    </p:spTree>
    <p:extLst>
      <p:ext uri="{BB962C8B-B14F-4D97-AF65-F5344CB8AC3E}">
        <p14:creationId xmlns:p14="http://schemas.microsoft.com/office/powerpoint/2010/main" val="104627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74</TotalTime>
  <Words>250</Words>
  <Application>Microsoft Office PowerPoint</Application>
  <PresentationFormat>Произвольный</PresentationFormat>
  <Paragraphs>30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Натуральные материалы</vt:lpstr>
      <vt:lpstr>Презентация PowerPoint</vt:lpstr>
      <vt:lpstr>Нормативные документы:</vt:lpstr>
      <vt:lpstr>Презентация PowerPoint</vt:lpstr>
      <vt:lpstr>Программа 2021 года позволяет</vt:lpstr>
      <vt:lpstr>Цели изучения учебного предмета «Родной язык (русский)» в Примерной рабочей программе 2018 года:</vt:lpstr>
      <vt:lpstr>Цели изучения предмета «Родной язык (русский)» в Примерной рабочей программе 2021 года:</vt:lpstr>
      <vt:lpstr> РП 2021 г. дополнена  целью:</vt:lpstr>
      <vt:lpstr>3 блока в содержании:</vt:lpstr>
      <vt:lpstr>Презентация PowerPoint</vt:lpstr>
      <vt:lpstr>Учебник по родному языку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проектирования содержания РП по родному языку (русскому) в контексте обновлённого ФГОС ООО</dc:title>
  <dc:creator>Jayson</dc:creator>
  <cp:lastModifiedBy>Admin</cp:lastModifiedBy>
  <cp:revision>18</cp:revision>
  <dcterms:created xsi:type="dcterms:W3CDTF">2022-03-23T11:00:25Z</dcterms:created>
  <dcterms:modified xsi:type="dcterms:W3CDTF">2022-03-25T04:32:04Z</dcterms:modified>
</cp:coreProperties>
</file>